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4" r:id="rId3"/>
    <p:sldId id="260" r:id="rId4"/>
    <p:sldId id="257" r:id="rId5"/>
    <p:sldId id="261" r:id="rId6"/>
    <p:sldId id="258" r:id="rId7"/>
    <p:sldId id="262" r:id="rId8"/>
    <p:sldId id="259" r:id="rId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8F25CC-203B-4886-A106-CD9E209B3836}" type="datetimeFigureOut">
              <a:rPr lang="da-DK" smtClean="0"/>
              <a:pPr/>
              <a:t>10-07-2018</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D0545-54D3-495B-B47A-6606849FC7B1}"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Træner 1</a:t>
            </a:r>
          </a:p>
        </p:txBody>
      </p:sp>
      <p:sp>
        <p:nvSpPr>
          <p:cNvPr id="4" name="Pladsholder til diasnummer 3"/>
          <p:cNvSpPr>
            <a:spLocks noGrp="1"/>
          </p:cNvSpPr>
          <p:nvPr>
            <p:ph type="sldNum" sz="quarter" idx="10"/>
          </p:nvPr>
        </p:nvSpPr>
        <p:spPr/>
        <p:txBody>
          <a:bodyPr/>
          <a:lstStyle/>
          <a:p>
            <a:fld id="{412D0545-54D3-495B-B47A-6606849FC7B1}" type="slidenum">
              <a:rPr lang="da-DK" smtClean="0"/>
              <a:pPr/>
              <a:t>4</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Træner 2</a:t>
            </a:r>
          </a:p>
        </p:txBody>
      </p:sp>
      <p:sp>
        <p:nvSpPr>
          <p:cNvPr id="4" name="Pladsholder til diasnummer 3"/>
          <p:cNvSpPr>
            <a:spLocks noGrp="1"/>
          </p:cNvSpPr>
          <p:nvPr>
            <p:ph type="sldNum" sz="quarter" idx="10"/>
          </p:nvPr>
        </p:nvSpPr>
        <p:spPr/>
        <p:txBody>
          <a:bodyPr/>
          <a:lstStyle/>
          <a:p>
            <a:fld id="{E56AD751-67FA-4427-9319-258064D42A79}" type="slidenum">
              <a:rPr lang="da-DK" smtClean="0"/>
              <a:pPr/>
              <a:t>6</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Træner 3</a:t>
            </a:r>
          </a:p>
        </p:txBody>
      </p:sp>
      <p:sp>
        <p:nvSpPr>
          <p:cNvPr id="4" name="Pladsholder til diasnummer 3"/>
          <p:cNvSpPr>
            <a:spLocks noGrp="1"/>
          </p:cNvSpPr>
          <p:nvPr>
            <p:ph type="sldNum" sz="quarter" idx="10"/>
          </p:nvPr>
        </p:nvSpPr>
        <p:spPr/>
        <p:txBody>
          <a:bodyPr/>
          <a:lstStyle/>
          <a:p>
            <a:fld id="{412D0545-54D3-495B-B47A-6606849FC7B1}" type="slidenum">
              <a:rPr lang="da-DK" smtClean="0"/>
              <a:pPr/>
              <a:t>8</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CEAD823A-2000-41BE-9E68-08B74DCD68E0}" type="datetimeFigureOut">
              <a:rPr lang="da-DK" smtClean="0"/>
              <a:pPr/>
              <a:t>10-07-2018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3C1326C-90DC-4B94-BB27-7CC0A2EADE3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D823A-2000-41BE-9E68-08B74DCD68E0}" type="datetimeFigureOut">
              <a:rPr lang="da-DK" smtClean="0"/>
              <a:pPr/>
              <a:t>10-07-2018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1326C-90DC-4B94-BB27-7CC0A2EADE3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67544" y="1772817"/>
            <a:ext cx="8208912" cy="576063"/>
          </a:xfrm>
        </p:spPr>
        <p:txBody>
          <a:bodyPr>
            <a:normAutofit lnSpcReduction="10000"/>
          </a:bodyPr>
          <a:lstStyle/>
          <a:p>
            <a:pPr algn="ctr">
              <a:buNone/>
            </a:pPr>
            <a:r>
              <a:rPr lang="da-DK" dirty="0"/>
              <a:t>Træneruddannelsen</a:t>
            </a:r>
          </a:p>
        </p:txBody>
      </p:sp>
      <p:pic>
        <p:nvPicPr>
          <p:cNvPr id="1026" name="Picture 2"/>
          <p:cNvPicPr>
            <a:picLocks noChangeAspect="1" noChangeArrowheads="1"/>
          </p:cNvPicPr>
          <p:nvPr/>
        </p:nvPicPr>
        <p:blipFill>
          <a:blip r:embed="rId2" cstate="print"/>
          <a:srcRect/>
          <a:stretch>
            <a:fillRect/>
          </a:stretch>
        </p:blipFill>
        <p:spPr bwMode="auto">
          <a:xfrm>
            <a:off x="0" y="-1"/>
            <a:ext cx="9144000" cy="1539619"/>
          </a:xfrm>
          <a:prstGeom prst="rect">
            <a:avLst/>
          </a:prstGeom>
          <a:noFill/>
          <a:ln w="9525">
            <a:noFill/>
            <a:miter lim="800000"/>
            <a:headEnd/>
            <a:tailEnd/>
          </a:ln>
        </p:spPr>
      </p:pic>
      <p:sp>
        <p:nvSpPr>
          <p:cNvPr id="7" name="Pladsholder til indhold 2"/>
          <p:cNvSpPr txBox="1">
            <a:spLocks/>
          </p:cNvSpPr>
          <p:nvPr/>
        </p:nvSpPr>
        <p:spPr>
          <a:xfrm>
            <a:off x="467544" y="2420888"/>
            <a:ext cx="4032448" cy="4176464"/>
          </a:xfrm>
          <a:prstGeom prst="rect">
            <a:avLst/>
          </a:prstGeom>
        </p:spPr>
        <p:txBody>
          <a:bodyPr vert="horz" lIns="91440" tIns="45720" rIns="91440" bIns="45720" rtlCol="0">
            <a:normAutofit/>
          </a:bodyPr>
          <a:lstStyle/>
          <a:p>
            <a:pPr>
              <a:lnSpc>
                <a:spcPct val="80000"/>
              </a:lnSpc>
            </a:pPr>
            <a:r>
              <a:rPr lang="da-DK" dirty="0"/>
              <a:t>Trænerrollen bliver mere kompleks og krævende, efterhånden som spillet udvikler sig, og kvalitetstænkning spiller en stor rolle i dagens fritidsaktiviteter. Det er derfor tilstræbt, at uddannelsen som træner er moderne og målrettet, og uddannelsen indeholder derfor en blanding af teori og praktik. Uddannelsen fokuserer i høj grad også på det at være træner, udover det rent bowlingspecifikke.</a:t>
            </a:r>
          </a:p>
        </p:txBody>
      </p:sp>
      <p:sp>
        <p:nvSpPr>
          <p:cNvPr id="8" name="Pladsholder til indhold 2"/>
          <p:cNvSpPr txBox="1">
            <a:spLocks/>
          </p:cNvSpPr>
          <p:nvPr/>
        </p:nvSpPr>
        <p:spPr>
          <a:xfrm>
            <a:off x="4644008" y="2420888"/>
            <a:ext cx="4032448" cy="4176464"/>
          </a:xfrm>
          <a:prstGeom prst="rect">
            <a:avLst/>
          </a:prstGeom>
        </p:spPr>
        <p:txBody>
          <a:bodyPr vert="horz" lIns="91440" tIns="45720" rIns="91440" bIns="45720" rtlCol="0">
            <a:normAutofit/>
          </a:bodyPr>
          <a:lstStyle/>
          <a:p>
            <a:pPr>
              <a:lnSpc>
                <a:spcPct val="80000"/>
              </a:lnSpc>
            </a:pPr>
            <a:r>
              <a:rPr lang="da-DK" dirty="0"/>
              <a:t>Forhåbentlig vil du ikke alene finde materialet for uddannelsen interessant, men også få nytte af det som en opslagsbog i den daglige trænergerning.</a:t>
            </a:r>
          </a:p>
          <a:p>
            <a:pPr>
              <a:lnSpc>
                <a:spcPct val="80000"/>
              </a:lnSpc>
            </a:pPr>
            <a:r>
              <a:rPr lang="da-DK" dirty="0" err="1"/>
              <a:t>DBwFs</a:t>
            </a:r>
            <a:r>
              <a:rPr lang="da-DK" dirty="0"/>
              <a:t> trænerkurser er målrettet til at uddanne bowlingtrænere, der igennem deres virke i klubber under DBwF og for DBwF, bidrager til at de udøvende atleter, både indenfor bredde- og elitebowling, kan danne et grundlag for at forbedre og udvikle deres bowlingspil. Kurserne er således ikke målrettet til at forbedre kursisternes eget bowlingspil.</a:t>
            </a:r>
            <a:endParaRPr kumimoji="0" lang="da-DK"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
            <a:ext cx="9144000" cy="1539619"/>
          </a:xfrm>
          <a:prstGeom prst="rect">
            <a:avLst/>
          </a:prstGeom>
          <a:noFill/>
          <a:ln w="9525">
            <a:noFill/>
            <a:miter lim="800000"/>
            <a:headEnd/>
            <a:tailEnd/>
          </a:ln>
        </p:spPr>
      </p:pic>
      <p:sp>
        <p:nvSpPr>
          <p:cNvPr id="7" name="Pladsholder til indhold 2"/>
          <p:cNvSpPr txBox="1">
            <a:spLocks/>
          </p:cNvSpPr>
          <p:nvPr/>
        </p:nvSpPr>
        <p:spPr>
          <a:xfrm>
            <a:off x="467544" y="2420888"/>
            <a:ext cx="4032448" cy="4176464"/>
          </a:xfrm>
          <a:prstGeom prst="rect">
            <a:avLst/>
          </a:prstGeom>
        </p:spPr>
        <p:txBody>
          <a:bodyPr vert="horz" lIns="91440" tIns="45720" rIns="91440" bIns="45720" rtlCol="0">
            <a:normAutofit/>
          </a:bodyPr>
          <a:lstStyle/>
          <a:p>
            <a:pPr>
              <a:lnSpc>
                <a:spcPct val="80000"/>
              </a:lnSpc>
            </a:pPr>
            <a:r>
              <a:rPr lang="da-DK" dirty="0"/>
              <a:t>DBwF har løbende bearbejdet kursusmaterialet ved at tage udgangspunkt i det kendte og prøvede indhold i den tidligere uddannelse, og dertil indføre ny viden og nye metoder. Det er håbet at dette materiale kan give dig mulighed for, som træner, at udvikle egne ideer og dermed dig selv, på en for dansk bowling værdifuld måde.</a:t>
            </a:r>
          </a:p>
        </p:txBody>
      </p:sp>
      <p:sp>
        <p:nvSpPr>
          <p:cNvPr id="8" name="Pladsholder til indhold 2"/>
          <p:cNvSpPr txBox="1">
            <a:spLocks/>
          </p:cNvSpPr>
          <p:nvPr/>
        </p:nvSpPr>
        <p:spPr>
          <a:xfrm>
            <a:off x="4644008" y="2420888"/>
            <a:ext cx="4032448" cy="4176464"/>
          </a:xfrm>
          <a:prstGeom prst="rect">
            <a:avLst/>
          </a:prstGeom>
        </p:spPr>
        <p:txBody>
          <a:bodyPr vert="horz" lIns="91440" tIns="45720" rIns="91440" bIns="45720" rtlCol="0">
            <a:normAutofit/>
          </a:bodyPr>
          <a:lstStyle/>
          <a:p>
            <a:pPr>
              <a:lnSpc>
                <a:spcPct val="80000"/>
              </a:lnSpc>
            </a:pPr>
            <a:r>
              <a:rPr lang="da-DK" dirty="0"/>
              <a:t>Danmarks Bowling Forbunds træneruddannelse består af tre kurser. Hvert kursus afsluttes med en prøve, som skal være bestået, for at man kan fortsætte med næste kursus i rækken.</a:t>
            </a:r>
          </a:p>
          <a:p>
            <a:pPr>
              <a:lnSpc>
                <a:spcPct val="80000"/>
              </a:lnSpc>
            </a:pPr>
            <a:r>
              <a:rPr lang="da-DK" dirty="0"/>
              <a:t>Hvert kursus omfatter dels Danmarks Bowling Forbunds bowlingspecifikke materiale for det pågældende niveau, og dels undervisnings­materiale fra DIF</a:t>
            </a:r>
            <a:endParaRPr kumimoji="0" lang="da-DK"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67544" y="1772817"/>
            <a:ext cx="8208912" cy="576063"/>
          </a:xfrm>
        </p:spPr>
        <p:txBody>
          <a:bodyPr>
            <a:normAutofit lnSpcReduction="10000"/>
          </a:bodyPr>
          <a:lstStyle/>
          <a:p>
            <a:pPr algn="ctr">
              <a:buNone/>
            </a:pPr>
            <a:r>
              <a:rPr lang="da-DK" dirty="0"/>
              <a:t>Træner 1</a:t>
            </a:r>
          </a:p>
        </p:txBody>
      </p:sp>
      <p:pic>
        <p:nvPicPr>
          <p:cNvPr id="1026" name="Picture 2"/>
          <p:cNvPicPr>
            <a:picLocks noChangeAspect="1" noChangeArrowheads="1"/>
          </p:cNvPicPr>
          <p:nvPr/>
        </p:nvPicPr>
        <p:blipFill>
          <a:blip r:embed="rId2" cstate="print"/>
          <a:srcRect/>
          <a:stretch>
            <a:fillRect/>
          </a:stretch>
        </p:blipFill>
        <p:spPr bwMode="auto">
          <a:xfrm>
            <a:off x="0" y="-1"/>
            <a:ext cx="9144000" cy="1539619"/>
          </a:xfrm>
          <a:prstGeom prst="rect">
            <a:avLst/>
          </a:prstGeom>
          <a:noFill/>
          <a:ln w="9525">
            <a:noFill/>
            <a:miter lim="800000"/>
            <a:headEnd/>
            <a:tailEnd/>
          </a:ln>
        </p:spPr>
      </p:pic>
      <p:sp>
        <p:nvSpPr>
          <p:cNvPr id="7" name="Pladsholder til indhold 2"/>
          <p:cNvSpPr txBox="1">
            <a:spLocks/>
          </p:cNvSpPr>
          <p:nvPr/>
        </p:nvSpPr>
        <p:spPr>
          <a:xfrm>
            <a:off x="467544" y="2420888"/>
            <a:ext cx="4032448" cy="4176464"/>
          </a:xfrm>
          <a:prstGeom prst="rect">
            <a:avLst/>
          </a:prstGeom>
        </p:spPr>
        <p:txBody>
          <a:bodyPr vert="horz" lIns="91440" tIns="45720" rIns="91440" bIns="45720" rtlCol="0">
            <a:normAutofit fontScale="55000" lnSpcReduction="20000"/>
          </a:bodyPr>
          <a:lstStyle/>
          <a:p>
            <a:r>
              <a:rPr lang="da-DK" sz="3200" dirty="0"/>
              <a:t>Målgruppen er kommende trænere for børn og unge, men man vil også være rustet at fungere som træner for voksne.</a:t>
            </a:r>
          </a:p>
          <a:p>
            <a:r>
              <a:rPr lang="da-DK" sz="3200" dirty="0"/>
              <a:t>Det er for dig, der gerne vil i gang med at være træner, eller måske allerede er i gang. </a:t>
            </a:r>
            <a:br>
              <a:rPr lang="da-DK" sz="3200" dirty="0"/>
            </a:br>
            <a:endParaRPr lang="da-DK" sz="3200" dirty="0"/>
          </a:p>
          <a:p>
            <a:r>
              <a:rPr lang="da-DK" sz="3200" dirty="0"/>
              <a:t>Nøgleordet er </a:t>
            </a:r>
            <a:r>
              <a:rPr lang="da-DK" sz="3200" i="1" dirty="0"/>
              <a:t>integrere</a:t>
            </a:r>
            <a:br>
              <a:rPr lang="da-DK" sz="3200" dirty="0"/>
            </a:br>
            <a:r>
              <a:rPr lang="da-DK" sz="3200" dirty="0"/>
              <a:t> – at ”samle trådene” om idrætsmiljøet og grundspillet i bowling.</a:t>
            </a:r>
          </a:p>
          <a:p>
            <a:r>
              <a:rPr lang="da-DK" sz="3200" dirty="0"/>
              <a:t> </a:t>
            </a:r>
          </a:p>
          <a:p>
            <a:r>
              <a:rPr lang="da-DK" sz="3200" dirty="0"/>
              <a:t>Kurset giver en grunduddannelse som træner, med stort fokus på børn og unge. Det at skabe et godt træningsmiljø for en gruppe af børn og unge er centralt, men det grundlæggende af bowlingens fire aspekter indgår også.</a:t>
            </a:r>
          </a:p>
        </p:txBody>
      </p:sp>
      <p:sp>
        <p:nvSpPr>
          <p:cNvPr id="8" name="Pladsholder til indhold 2"/>
          <p:cNvSpPr txBox="1">
            <a:spLocks/>
          </p:cNvSpPr>
          <p:nvPr/>
        </p:nvSpPr>
        <p:spPr>
          <a:xfrm>
            <a:off x="4644008" y="2420888"/>
            <a:ext cx="4032448" cy="4176464"/>
          </a:xfrm>
          <a:prstGeom prst="rect">
            <a:avLst/>
          </a:prstGeom>
        </p:spPr>
        <p:txBody>
          <a:bodyPr vert="horz" lIns="91440" tIns="45720" rIns="91440" bIns="45720" rtlCol="0">
            <a:normAutofit/>
          </a:bodyPr>
          <a:lstStyle/>
          <a:p>
            <a:pPr>
              <a:lnSpc>
                <a:spcPct val="80000"/>
              </a:lnSpc>
            </a:pPr>
            <a:r>
              <a:rPr lang="da-DK" dirty="0"/>
              <a:t>Kurset afsluttes med en skriftlig prøve med spørgsmål, som besvares ved afkrydsning af foreslåede svar.</a:t>
            </a:r>
          </a:p>
          <a:p>
            <a:pPr>
              <a:lnSpc>
                <a:spcPct val="80000"/>
              </a:lnSpc>
            </a:pPr>
            <a:r>
              <a:rPr lang="da-DK" dirty="0"/>
              <a:t>Udfaldet af denne prøve afgør om der udstedes diplom.</a:t>
            </a:r>
          </a:p>
          <a:p>
            <a:pPr>
              <a:lnSpc>
                <a:spcPct val="80000"/>
              </a:lnSpc>
            </a:pPr>
            <a:r>
              <a:rPr lang="da-DK" dirty="0"/>
              <a:t> </a:t>
            </a:r>
          </a:p>
          <a:p>
            <a:pPr>
              <a:lnSpc>
                <a:spcPct val="80000"/>
              </a:lnSpc>
            </a:pPr>
            <a:r>
              <a:rPr lang="da-DK" dirty="0"/>
              <a:t>Der er ingen formelle forudsætninger for at deltage på kurset.</a:t>
            </a:r>
          </a:p>
          <a:p>
            <a:pPr>
              <a:lnSpc>
                <a:spcPct val="80000"/>
              </a:lnSpc>
            </a:pPr>
            <a:r>
              <a:rPr lang="da-DK" dirty="0"/>
              <a:t>Du må dog regne med at der vil være noget skriftligt undervisningsmateriale, og at der kan forekomme engelske ord og kortere formuleringer.</a:t>
            </a:r>
            <a:endParaRPr kumimoji="0" lang="da-DK"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p:cNvSpPr/>
          <p:nvPr/>
        </p:nvSpPr>
        <p:spPr>
          <a:xfrm>
            <a:off x="539552" y="404664"/>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l="100000" t="100000"/>
            </a:path>
            <a:tileRect r="-100000" b="-100000"/>
          </a:gradFill>
          <a:ln/>
        </p:spPr>
        <p:style>
          <a:lnRef idx="0">
            <a:schemeClr val="accent6"/>
          </a:lnRef>
          <a:fillRef idx="1002">
            <a:schemeClr val="lt2"/>
          </a:fillRef>
          <a:effectRef idx="3">
            <a:schemeClr val="accent6"/>
          </a:effectRef>
          <a:fontRef idx="minor">
            <a:schemeClr val="lt1"/>
          </a:fontRef>
        </p:style>
        <p:txBody>
          <a:bodyPr rtlCol="0" anchor="t" anchorCtr="0"/>
          <a:lstStyle/>
          <a:p>
            <a:r>
              <a:rPr lang="da-DK" sz="4000" dirty="0">
                <a:solidFill>
                  <a:schemeClr val="bg2">
                    <a:lumMod val="90000"/>
                  </a:schemeClr>
                </a:solidFill>
              </a:rPr>
              <a:t>Fysisk</a:t>
            </a:r>
          </a:p>
          <a:p>
            <a:r>
              <a:rPr lang="da-DK" dirty="0">
                <a:solidFill>
                  <a:schemeClr val="tx1">
                    <a:lumMod val="65000"/>
                    <a:lumOff val="35000"/>
                  </a:schemeClr>
                </a:solidFill>
              </a:rPr>
              <a:t>DIF: Anatomi og fysiologi</a:t>
            </a:r>
          </a:p>
          <a:p>
            <a:r>
              <a:rPr lang="da-DK" dirty="0">
                <a:solidFill>
                  <a:schemeClr val="tx1">
                    <a:lumMod val="65000"/>
                    <a:lumOff val="35000"/>
                  </a:schemeClr>
                </a:solidFill>
              </a:rPr>
              <a:t>DIF: Hvad er træning</a:t>
            </a:r>
          </a:p>
          <a:p>
            <a:r>
              <a:rPr lang="da-DK" dirty="0">
                <a:solidFill>
                  <a:schemeClr val="tx1">
                    <a:lumMod val="65000"/>
                    <a:lumOff val="35000"/>
                  </a:schemeClr>
                </a:solidFill>
              </a:rPr>
              <a:t>DIF: Børns udvikling</a:t>
            </a:r>
          </a:p>
          <a:p>
            <a:r>
              <a:rPr lang="da-DK" dirty="0">
                <a:solidFill>
                  <a:schemeClr val="tx1">
                    <a:lumMod val="65000"/>
                    <a:lumOff val="35000"/>
                  </a:schemeClr>
                </a:solidFill>
              </a:rPr>
              <a:t>DIF: Ernæring</a:t>
            </a:r>
          </a:p>
          <a:p>
            <a:r>
              <a:rPr lang="da-DK" dirty="0">
                <a:solidFill>
                  <a:schemeClr val="tx1">
                    <a:lumMod val="65000"/>
                    <a:lumOff val="35000"/>
                  </a:schemeClr>
                </a:solidFill>
              </a:rPr>
              <a:t>DIF: Skader</a:t>
            </a:r>
          </a:p>
        </p:txBody>
      </p:sp>
      <p:sp>
        <p:nvSpPr>
          <p:cNvPr id="18" name="Rektangel 17"/>
          <p:cNvSpPr/>
          <p:nvPr/>
        </p:nvSpPr>
        <p:spPr>
          <a:xfrm>
            <a:off x="4644008" y="404664"/>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t="100000" r="100000"/>
            </a:path>
            <a:tileRect l="-100000" b="-100000"/>
          </a:gradFill>
          <a:ln/>
        </p:spPr>
        <p:style>
          <a:lnRef idx="0">
            <a:schemeClr val="accent6"/>
          </a:lnRef>
          <a:fillRef idx="1002">
            <a:schemeClr val="lt2"/>
          </a:fillRef>
          <a:effectRef idx="3">
            <a:schemeClr val="accent6"/>
          </a:effectRef>
          <a:fontRef idx="minor">
            <a:schemeClr val="lt1"/>
          </a:fontRef>
        </p:style>
        <p:txBody>
          <a:bodyPr rtlCol="0" anchor="t" anchorCtr="0"/>
          <a:lstStyle/>
          <a:p>
            <a:pPr algn="r"/>
            <a:r>
              <a:rPr lang="da-DK" sz="4000" dirty="0">
                <a:solidFill>
                  <a:schemeClr val="bg2">
                    <a:lumMod val="90000"/>
                  </a:schemeClr>
                </a:solidFill>
              </a:rPr>
              <a:t>Mentalt</a:t>
            </a:r>
          </a:p>
          <a:p>
            <a:pPr algn="r"/>
            <a:r>
              <a:rPr lang="da-DK" dirty="0">
                <a:solidFill>
                  <a:schemeClr val="tx1">
                    <a:lumMod val="65000"/>
                    <a:lumOff val="35000"/>
                  </a:schemeClr>
                </a:solidFill>
              </a:rPr>
              <a:t>DIF: Børns udvikling</a:t>
            </a:r>
          </a:p>
          <a:p>
            <a:pPr algn="r"/>
            <a:r>
              <a:rPr lang="da-DK" dirty="0">
                <a:solidFill>
                  <a:schemeClr val="tx1">
                    <a:lumMod val="65000"/>
                    <a:lumOff val="35000"/>
                  </a:schemeClr>
                </a:solidFill>
              </a:rPr>
              <a:t>DIF: Træne hvorfor</a:t>
            </a:r>
          </a:p>
          <a:p>
            <a:pPr algn="r"/>
            <a:endParaRPr lang="da-DK" sz="4000" dirty="0"/>
          </a:p>
        </p:txBody>
      </p:sp>
      <p:sp>
        <p:nvSpPr>
          <p:cNvPr id="19" name="Rektangel 18"/>
          <p:cNvSpPr/>
          <p:nvPr/>
        </p:nvSpPr>
        <p:spPr>
          <a:xfrm>
            <a:off x="539552" y="3501008"/>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l="100000" b="100000"/>
            </a:path>
            <a:tileRect t="-100000" r="-100000"/>
          </a:gradFill>
          <a:ln/>
        </p:spPr>
        <p:style>
          <a:lnRef idx="0">
            <a:schemeClr val="accent6"/>
          </a:lnRef>
          <a:fillRef idx="1002">
            <a:schemeClr val="lt2"/>
          </a:fillRef>
          <a:effectRef idx="3">
            <a:schemeClr val="accent6"/>
          </a:effectRef>
          <a:fontRef idx="minor">
            <a:schemeClr val="lt1"/>
          </a:fontRef>
        </p:style>
        <p:txBody>
          <a:bodyPr rtlCol="0" anchor="b" anchorCtr="0"/>
          <a:lstStyle/>
          <a:p>
            <a:r>
              <a:rPr lang="da-DK" dirty="0">
                <a:solidFill>
                  <a:schemeClr val="tx1">
                    <a:lumMod val="65000"/>
                    <a:lumOff val="35000"/>
                  </a:schemeClr>
                </a:solidFill>
              </a:rPr>
              <a:t>Slip</a:t>
            </a:r>
          </a:p>
          <a:p>
            <a:r>
              <a:rPr lang="da-DK" dirty="0">
                <a:solidFill>
                  <a:schemeClr val="tx1">
                    <a:lumMod val="65000"/>
                    <a:lumOff val="35000"/>
                  </a:schemeClr>
                </a:solidFill>
              </a:rPr>
              <a:t>Grundspil</a:t>
            </a:r>
          </a:p>
          <a:p>
            <a:r>
              <a:rPr lang="da-DK" dirty="0">
                <a:solidFill>
                  <a:schemeClr val="tx1">
                    <a:lumMod val="65000"/>
                    <a:lumOff val="35000"/>
                  </a:schemeClr>
                </a:solidFill>
              </a:rPr>
              <a:t>Sving og timing</a:t>
            </a:r>
          </a:p>
          <a:p>
            <a:r>
              <a:rPr lang="da-DK" dirty="0">
                <a:solidFill>
                  <a:schemeClr val="tx1">
                    <a:lumMod val="65000"/>
                    <a:lumOff val="35000"/>
                  </a:schemeClr>
                </a:solidFill>
              </a:rPr>
              <a:t>Pendultræning</a:t>
            </a:r>
          </a:p>
          <a:p>
            <a:r>
              <a:rPr lang="da-DK" dirty="0">
                <a:solidFill>
                  <a:schemeClr val="tx1">
                    <a:lumMod val="65000"/>
                    <a:lumOff val="35000"/>
                  </a:schemeClr>
                </a:solidFill>
              </a:rPr>
              <a:t>Omvendt bowl</a:t>
            </a:r>
            <a:r>
              <a:rPr lang="da-DK" sz="2000" dirty="0">
                <a:solidFill>
                  <a:schemeClr val="tx1">
                    <a:lumMod val="65000"/>
                    <a:lumOff val="35000"/>
                  </a:schemeClr>
                </a:solidFill>
              </a:rPr>
              <a:t>ing</a:t>
            </a:r>
          </a:p>
          <a:p>
            <a:r>
              <a:rPr lang="da-DK" sz="4000" dirty="0">
                <a:solidFill>
                  <a:schemeClr val="bg2">
                    <a:lumMod val="90000"/>
                  </a:schemeClr>
                </a:solidFill>
              </a:rPr>
              <a:t>Teknisk</a:t>
            </a:r>
            <a:endParaRPr lang="da-DK" sz="4000" dirty="0"/>
          </a:p>
        </p:txBody>
      </p:sp>
      <p:sp>
        <p:nvSpPr>
          <p:cNvPr id="20" name="Rektangel 19"/>
          <p:cNvSpPr/>
          <p:nvPr/>
        </p:nvSpPr>
        <p:spPr>
          <a:xfrm>
            <a:off x="4644008" y="3573016"/>
            <a:ext cx="3960440" cy="2880320"/>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r="100000" b="100000"/>
            </a:path>
            <a:tileRect l="-100000" t="-100000"/>
          </a:gradFill>
          <a:ln/>
        </p:spPr>
        <p:style>
          <a:lnRef idx="0">
            <a:schemeClr val="accent6"/>
          </a:lnRef>
          <a:fillRef idx="1002">
            <a:schemeClr val="lt2"/>
          </a:fillRef>
          <a:effectRef idx="3">
            <a:schemeClr val="accent6"/>
          </a:effectRef>
          <a:fontRef idx="minor">
            <a:schemeClr val="lt1"/>
          </a:fontRef>
        </p:style>
        <p:txBody>
          <a:bodyPr rtlCol="0" anchor="b" anchorCtr="0"/>
          <a:lstStyle/>
          <a:p>
            <a:pPr algn="r"/>
            <a:r>
              <a:rPr lang="da-DK" dirty="0">
                <a:solidFill>
                  <a:schemeClr val="tx1">
                    <a:lumMod val="65000"/>
                    <a:lumOff val="35000"/>
                  </a:schemeClr>
                </a:solidFill>
              </a:rPr>
              <a:t>Skoene</a:t>
            </a:r>
          </a:p>
          <a:p>
            <a:pPr algn="r"/>
            <a:r>
              <a:rPr lang="da-DK" dirty="0">
                <a:solidFill>
                  <a:schemeClr val="tx1">
                    <a:lumMod val="65000"/>
                    <a:lumOff val="35000"/>
                  </a:schemeClr>
                </a:solidFill>
              </a:rPr>
              <a:t>Banen</a:t>
            </a:r>
          </a:p>
          <a:p>
            <a:pPr algn="r"/>
            <a:r>
              <a:rPr lang="da-DK" dirty="0">
                <a:solidFill>
                  <a:schemeClr val="tx1">
                    <a:lumMod val="65000"/>
                    <a:lumOff val="35000"/>
                  </a:schemeClr>
                </a:solidFill>
              </a:rPr>
              <a:t>Kuglen</a:t>
            </a:r>
          </a:p>
          <a:p>
            <a:pPr algn="r"/>
            <a:r>
              <a:rPr lang="da-DK" dirty="0">
                <a:solidFill>
                  <a:schemeClr val="tx1">
                    <a:lumMod val="65000"/>
                    <a:lumOff val="35000"/>
                  </a:schemeClr>
                </a:solidFill>
              </a:rPr>
              <a:t>Keglerne</a:t>
            </a:r>
          </a:p>
          <a:p>
            <a:pPr algn="r"/>
            <a:r>
              <a:rPr lang="da-DK" dirty="0">
                <a:solidFill>
                  <a:schemeClr val="tx1">
                    <a:lumMod val="65000"/>
                    <a:lumOff val="35000"/>
                  </a:schemeClr>
                </a:solidFill>
              </a:rPr>
              <a:t>Keglefaldet</a:t>
            </a:r>
          </a:p>
          <a:p>
            <a:pPr algn="r"/>
            <a:r>
              <a:rPr lang="da-DK" dirty="0">
                <a:solidFill>
                  <a:schemeClr val="tx1">
                    <a:lumMod val="65000"/>
                    <a:lumOff val="35000"/>
                  </a:schemeClr>
                </a:solidFill>
              </a:rPr>
              <a:t>Spillesystemer</a:t>
            </a:r>
          </a:p>
          <a:p>
            <a:pPr algn="r"/>
            <a:r>
              <a:rPr lang="da-DK" dirty="0">
                <a:solidFill>
                  <a:schemeClr val="tx1">
                    <a:lumMod val="65000"/>
                    <a:lumOff val="35000"/>
                  </a:schemeClr>
                </a:solidFill>
              </a:rPr>
              <a:t>Princip og pointberegning</a:t>
            </a:r>
          </a:p>
          <a:p>
            <a:pPr algn="r"/>
            <a:r>
              <a:rPr lang="da-DK" sz="4000" dirty="0">
                <a:solidFill>
                  <a:schemeClr val="bg2">
                    <a:lumMod val="90000"/>
                  </a:schemeClr>
                </a:solidFill>
              </a:rPr>
              <a:t>Taktisk</a:t>
            </a:r>
            <a:endParaRPr lang="da-DK" sz="4000" dirty="0"/>
          </a:p>
        </p:txBody>
      </p:sp>
      <p:sp>
        <p:nvSpPr>
          <p:cNvPr id="22" name="Ellipse 21"/>
          <p:cNvSpPr/>
          <p:nvPr/>
        </p:nvSpPr>
        <p:spPr>
          <a:xfrm>
            <a:off x="2555776" y="1484784"/>
            <a:ext cx="4032448" cy="3888432"/>
          </a:xfrm>
          <a:prstGeom prst="ellipse">
            <a:avLst/>
          </a:prstGeom>
          <a:solidFill>
            <a:schemeClr val="bg2">
              <a:lumMod val="50000"/>
            </a:schemeClr>
          </a:solidFill>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da-DK" sz="4000" dirty="0">
                <a:solidFill>
                  <a:schemeClr val="bg2">
                    <a:lumMod val="90000"/>
                  </a:schemeClr>
                </a:solidFill>
              </a:rPr>
              <a:t>Trænerrollen</a:t>
            </a:r>
          </a:p>
          <a:p>
            <a:pPr algn="ctr"/>
            <a:r>
              <a:rPr lang="da-DK" dirty="0">
                <a:solidFill>
                  <a:schemeClr val="tx1">
                    <a:lumMod val="65000"/>
                    <a:lumOff val="35000"/>
                  </a:schemeClr>
                </a:solidFill>
              </a:rPr>
              <a:t>Bowlingens historie</a:t>
            </a:r>
          </a:p>
          <a:p>
            <a:pPr algn="ctr"/>
            <a:r>
              <a:rPr lang="da-DK" dirty="0" err="1">
                <a:solidFill>
                  <a:schemeClr val="tx1">
                    <a:lumMod val="65000"/>
                    <a:lumOff val="35000"/>
                  </a:schemeClr>
                </a:solidFill>
              </a:rPr>
              <a:t>DBwFs</a:t>
            </a:r>
            <a:r>
              <a:rPr lang="da-DK" dirty="0">
                <a:solidFill>
                  <a:schemeClr val="tx1">
                    <a:lumMod val="65000"/>
                    <a:lumOff val="35000"/>
                  </a:schemeClr>
                </a:solidFill>
              </a:rPr>
              <a:t> udviklingsarbejde</a:t>
            </a:r>
          </a:p>
          <a:p>
            <a:pPr algn="ctr"/>
            <a:r>
              <a:rPr lang="da-DK" dirty="0">
                <a:solidFill>
                  <a:schemeClr val="tx1">
                    <a:lumMod val="65000"/>
                    <a:lumOff val="35000"/>
                  </a:schemeClr>
                </a:solidFill>
              </a:rPr>
              <a:t>DIF: Idrætspædagogik</a:t>
            </a:r>
          </a:p>
          <a:p>
            <a:pPr algn="ctr"/>
            <a:r>
              <a:rPr lang="da-DK" dirty="0">
                <a:solidFill>
                  <a:schemeClr val="tx1">
                    <a:lumMod val="65000"/>
                    <a:lumOff val="35000"/>
                  </a:schemeClr>
                </a:solidFill>
              </a:rPr>
              <a:t>DIF: Træneren som leder</a:t>
            </a:r>
          </a:p>
          <a:p>
            <a:pPr algn="ctr"/>
            <a:r>
              <a:rPr lang="da-DK" dirty="0">
                <a:solidFill>
                  <a:schemeClr val="tx1">
                    <a:lumMod val="65000"/>
                    <a:lumOff val="35000"/>
                  </a:schemeClr>
                </a:solidFill>
              </a:rPr>
              <a:t>DIF: Træningsplanlægning</a:t>
            </a:r>
          </a:p>
          <a:p>
            <a:pPr algn="ctr"/>
            <a:r>
              <a:rPr lang="da-DK" dirty="0">
                <a:solidFill>
                  <a:schemeClr val="tx1">
                    <a:lumMod val="65000"/>
                    <a:lumOff val="35000"/>
                  </a:schemeClr>
                </a:solidFill>
              </a:rPr>
              <a:t>DIF: Sikkerhed og ansvar</a:t>
            </a:r>
          </a:p>
          <a:p>
            <a:pPr algn="ctr"/>
            <a:r>
              <a:rPr lang="da-DK" dirty="0">
                <a:solidFill>
                  <a:schemeClr val="tx1">
                    <a:lumMod val="65000"/>
                    <a:lumOff val="35000"/>
                  </a:schemeClr>
                </a:solidFill>
              </a:rPr>
              <a:t>DIF: Træning hvordan</a:t>
            </a:r>
          </a:p>
          <a:p>
            <a:pPr algn="ctr"/>
            <a:r>
              <a:rPr lang="da-DK" dirty="0">
                <a:solidFill>
                  <a:schemeClr val="tx1">
                    <a:lumMod val="65000"/>
                    <a:lumOff val="35000"/>
                  </a:schemeClr>
                </a:solidFill>
              </a:rPr>
              <a:t>DIF: Børns udvikling</a:t>
            </a:r>
          </a:p>
          <a:p>
            <a:pPr algn="ctr"/>
            <a:r>
              <a:rPr lang="da-DK" dirty="0">
                <a:solidFill>
                  <a:schemeClr val="tx1">
                    <a:lumMod val="65000"/>
                    <a:lumOff val="35000"/>
                  </a:schemeClr>
                </a:solidFill>
              </a:rPr>
              <a:t>DIF: Idrætsmiljø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67544" y="1772817"/>
            <a:ext cx="8208912" cy="576063"/>
          </a:xfrm>
        </p:spPr>
        <p:txBody>
          <a:bodyPr>
            <a:normAutofit lnSpcReduction="10000"/>
          </a:bodyPr>
          <a:lstStyle/>
          <a:p>
            <a:pPr algn="ctr">
              <a:buNone/>
            </a:pPr>
            <a:r>
              <a:rPr lang="da-DK" dirty="0"/>
              <a:t>Træner 2</a:t>
            </a:r>
          </a:p>
        </p:txBody>
      </p:sp>
      <p:pic>
        <p:nvPicPr>
          <p:cNvPr id="1026" name="Picture 2"/>
          <p:cNvPicPr>
            <a:picLocks noChangeAspect="1" noChangeArrowheads="1"/>
          </p:cNvPicPr>
          <p:nvPr/>
        </p:nvPicPr>
        <p:blipFill>
          <a:blip r:embed="rId2" cstate="print"/>
          <a:srcRect/>
          <a:stretch>
            <a:fillRect/>
          </a:stretch>
        </p:blipFill>
        <p:spPr bwMode="auto">
          <a:xfrm>
            <a:off x="0" y="-1"/>
            <a:ext cx="9144000" cy="1539619"/>
          </a:xfrm>
          <a:prstGeom prst="rect">
            <a:avLst/>
          </a:prstGeom>
          <a:noFill/>
          <a:ln w="9525">
            <a:noFill/>
            <a:miter lim="800000"/>
            <a:headEnd/>
            <a:tailEnd/>
          </a:ln>
        </p:spPr>
      </p:pic>
      <p:sp>
        <p:nvSpPr>
          <p:cNvPr id="7" name="Pladsholder til indhold 2"/>
          <p:cNvSpPr txBox="1">
            <a:spLocks/>
          </p:cNvSpPr>
          <p:nvPr/>
        </p:nvSpPr>
        <p:spPr>
          <a:xfrm>
            <a:off x="467544" y="2420888"/>
            <a:ext cx="4032448" cy="4176464"/>
          </a:xfrm>
          <a:prstGeom prst="rect">
            <a:avLst/>
          </a:prstGeom>
        </p:spPr>
        <p:txBody>
          <a:bodyPr vert="horz" lIns="91440" tIns="45720" rIns="91440" bIns="45720" rtlCol="0">
            <a:noAutofit/>
          </a:bodyPr>
          <a:lstStyle/>
          <a:p>
            <a:pPr>
              <a:lnSpc>
                <a:spcPct val="80000"/>
              </a:lnSpc>
            </a:pPr>
            <a:r>
              <a:rPr lang="da-DK" dirty="0"/>
              <a:t>Målgruppen er kommende trænere for øvede spillere, som ønsker at udvikle deres færdigheder.</a:t>
            </a:r>
          </a:p>
          <a:p>
            <a:pPr>
              <a:lnSpc>
                <a:spcPct val="80000"/>
              </a:lnSpc>
            </a:pPr>
            <a:r>
              <a:rPr lang="da-DK" dirty="0"/>
              <a:t>Det er for dig, der gerne vil tage træningen til det næste niveau.</a:t>
            </a:r>
            <a:br>
              <a:rPr lang="da-DK" dirty="0"/>
            </a:br>
            <a:r>
              <a:rPr lang="da-DK" dirty="0"/>
              <a:t> </a:t>
            </a:r>
          </a:p>
          <a:p>
            <a:pPr>
              <a:lnSpc>
                <a:spcPct val="80000"/>
              </a:lnSpc>
            </a:pPr>
            <a:r>
              <a:rPr lang="da-DK" dirty="0"/>
              <a:t>Nøgleordet er </a:t>
            </a:r>
            <a:r>
              <a:rPr lang="da-DK" i="1" dirty="0"/>
              <a:t>differentiere</a:t>
            </a:r>
            <a:br>
              <a:rPr lang="da-DK" dirty="0"/>
            </a:br>
            <a:r>
              <a:rPr lang="da-DK" dirty="0"/>
              <a:t> – at vise nye aspekter af spillet, og at kunne vejlede individuelt.</a:t>
            </a:r>
            <a:br>
              <a:rPr lang="da-DK" dirty="0"/>
            </a:br>
            <a:br>
              <a:rPr lang="da-DK" dirty="0"/>
            </a:br>
            <a:r>
              <a:rPr lang="da-DK" dirty="0"/>
              <a:t>På dette kursus fokuseres der på en mere individuel tilgang til atleterne, med henblik på udvikling af alle de fire aspekter af bowling. Teknisk analyse, kommunikation og formidling, samt træningsplanlægning indgår også.</a:t>
            </a:r>
          </a:p>
        </p:txBody>
      </p:sp>
      <p:sp>
        <p:nvSpPr>
          <p:cNvPr id="8" name="Pladsholder til indhold 2"/>
          <p:cNvSpPr txBox="1">
            <a:spLocks/>
          </p:cNvSpPr>
          <p:nvPr/>
        </p:nvSpPr>
        <p:spPr>
          <a:xfrm>
            <a:off x="4644008" y="2420888"/>
            <a:ext cx="4032448" cy="4176464"/>
          </a:xfrm>
          <a:prstGeom prst="rect">
            <a:avLst/>
          </a:prstGeom>
        </p:spPr>
        <p:txBody>
          <a:bodyPr vert="horz" lIns="91440" tIns="45720" rIns="91440" bIns="45720" rtlCol="0">
            <a:normAutofit/>
          </a:bodyPr>
          <a:lstStyle/>
          <a:p>
            <a:pPr>
              <a:lnSpc>
                <a:spcPct val="80000"/>
              </a:lnSpc>
            </a:pPr>
            <a:r>
              <a:rPr lang="da-DK" dirty="0"/>
              <a:t>Kurset afsluttes med en skriftlig prøve med spørgsmål, som besvares ved afkrydsning af foreslåede svar.</a:t>
            </a:r>
          </a:p>
          <a:p>
            <a:pPr>
              <a:lnSpc>
                <a:spcPct val="80000"/>
              </a:lnSpc>
            </a:pPr>
            <a:r>
              <a:rPr lang="da-DK" dirty="0"/>
              <a:t>Udfaldet af denne prøve og en vurdering af gennemførelsen af visse opgaver under kurset, indgår i den samlede vurdering af om der udstedes diplom.</a:t>
            </a:r>
          </a:p>
          <a:p>
            <a:pPr>
              <a:lnSpc>
                <a:spcPct val="80000"/>
              </a:lnSpc>
            </a:pPr>
            <a:r>
              <a:rPr lang="da-DK" dirty="0"/>
              <a:t> </a:t>
            </a:r>
          </a:p>
          <a:p>
            <a:pPr>
              <a:lnSpc>
                <a:spcPct val="80000"/>
              </a:lnSpc>
            </a:pPr>
            <a:r>
              <a:rPr lang="da-DK" dirty="0"/>
              <a:t>Du skal have gennemført og modtaget diplom på Træner 1 kursus.</a:t>
            </a:r>
          </a:p>
          <a:p>
            <a:pPr>
              <a:lnSpc>
                <a:spcPct val="80000"/>
              </a:lnSpc>
            </a:pPr>
            <a:r>
              <a:rPr lang="da-DK" dirty="0"/>
              <a:t>Du må dertil regne med at der vil være en del skriftligt undervisningsmateriale, og at der kan forekomme engelske ord og kortere formuleringer.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p:cNvSpPr/>
          <p:nvPr/>
        </p:nvSpPr>
        <p:spPr>
          <a:xfrm>
            <a:off x="539552" y="404664"/>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l="100000" t="100000"/>
            </a:path>
            <a:tileRect r="-100000" b="-100000"/>
          </a:gradFill>
          <a:ln/>
        </p:spPr>
        <p:style>
          <a:lnRef idx="0">
            <a:schemeClr val="accent6"/>
          </a:lnRef>
          <a:fillRef idx="1002">
            <a:schemeClr val="lt2"/>
          </a:fillRef>
          <a:effectRef idx="3">
            <a:schemeClr val="accent6"/>
          </a:effectRef>
          <a:fontRef idx="minor">
            <a:schemeClr val="lt1"/>
          </a:fontRef>
        </p:style>
        <p:txBody>
          <a:bodyPr rtlCol="0" anchor="t" anchorCtr="0"/>
          <a:lstStyle/>
          <a:p>
            <a:r>
              <a:rPr lang="da-DK" sz="4000" dirty="0">
                <a:solidFill>
                  <a:schemeClr val="bg2">
                    <a:lumMod val="90000"/>
                  </a:schemeClr>
                </a:solidFill>
              </a:rPr>
              <a:t>Fysisk</a:t>
            </a:r>
          </a:p>
          <a:p>
            <a:r>
              <a:rPr lang="da-DK" dirty="0">
                <a:solidFill>
                  <a:schemeClr val="tx1">
                    <a:lumMod val="65000"/>
                    <a:lumOff val="35000"/>
                  </a:schemeClr>
                </a:solidFill>
              </a:rPr>
              <a:t>DIF: Kredsløbet og kredsløbstræning</a:t>
            </a:r>
          </a:p>
          <a:p>
            <a:r>
              <a:rPr lang="da-DK" dirty="0">
                <a:solidFill>
                  <a:schemeClr val="tx1">
                    <a:lumMod val="65000"/>
                    <a:lumOff val="35000"/>
                  </a:schemeClr>
                </a:solidFill>
              </a:rPr>
              <a:t>DIF: Aerob og </a:t>
            </a:r>
            <a:r>
              <a:rPr lang="da-DK" dirty="0" err="1">
                <a:solidFill>
                  <a:schemeClr val="tx1">
                    <a:lumMod val="65000"/>
                    <a:lumOff val="35000"/>
                  </a:schemeClr>
                </a:solidFill>
              </a:rPr>
              <a:t>anaerob</a:t>
            </a:r>
            <a:r>
              <a:rPr lang="da-DK" dirty="0">
                <a:solidFill>
                  <a:schemeClr val="tx1">
                    <a:lumMod val="65000"/>
                    <a:lumOff val="35000"/>
                  </a:schemeClr>
                </a:solidFill>
              </a:rPr>
              <a:t> træning</a:t>
            </a:r>
          </a:p>
          <a:p>
            <a:r>
              <a:rPr lang="da-DK" dirty="0">
                <a:solidFill>
                  <a:schemeClr val="tx1">
                    <a:lumMod val="65000"/>
                    <a:lumOff val="35000"/>
                  </a:schemeClr>
                </a:solidFill>
              </a:rPr>
              <a:t>DIF: Bevægelighedstræning</a:t>
            </a:r>
          </a:p>
          <a:p>
            <a:r>
              <a:rPr lang="da-DK" dirty="0">
                <a:solidFill>
                  <a:schemeClr val="tx1">
                    <a:lumMod val="65000"/>
                    <a:lumOff val="35000"/>
                  </a:schemeClr>
                </a:solidFill>
              </a:rPr>
              <a:t>DIF: Anatomi og fysiologi</a:t>
            </a:r>
          </a:p>
          <a:p>
            <a:r>
              <a:rPr lang="da-DK" dirty="0">
                <a:solidFill>
                  <a:schemeClr val="tx1">
                    <a:lumMod val="65000"/>
                    <a:lumOff val="35000"/>
                  </a:schemeClr>
                </a:solidFill>
              </a:rPr>
              <a:t>DIF: Teknisk træning</a:t>
            </a:r>
          </a:p>
          <a:p>
            <a:r>
              <a:rPr lang="da-DK" dirty="0">
                <a:solidFill>
                  <a:schemeClr val="tx1">
                    <a:lumMod val="65000"/>
                    <a:lumOff val="35000"/>
                  </a:schemeClr>
                </a:solidFill>
              </a:rPr>
              <a:t>DIF: Muskeltræning</a:t>
            </a:r>
          </a:p>
          <a:p>
            <a:r>
              <a:rPr lang="da-DK" dirty="0">
                <a:solidFill>
                  <a:schemeClr val="tx1">
                    <a:lumMod val="65000"/>
                    <a:lumOff val="35000"/>
                  </a:schemeClr>
                </a:solidFill>
              </a:rPr>
              <a:t>DIF: Styrketræning</a:t>
            </a:r>
          </a:p>
          <a:p>
            <a:r>
              <a:rPr lang="da-DK" dirty="0">
                <a:solidFill>
                  <a:schemeClr val="tx1">
                    <a:lumMod val="65000"/>
                    <a:lumOff val="35000"/>
                  </a:schemeClr>
                </a:solidFill>
              </a:rPr>
              <a:t>DIF: Opvarmning</a:t>
            </a:r>
          </a:p>
        </p:txBody>
      </p:sp>
      <p:sp>
        <p:nvSpPr>
          <p:cNvPr id="18" name="Rektangel 17"/>
          <p:cNvSpPr/>
          <p:nvPr/>
        </p:nvSpPr>
        <p:spPr>
          <a:xfrm>
            <a:off x="4644008" y="404664"/>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t="100000" r="100000"/>
            </a:path>
            <a:tileRect l="-100000" b="-100000"/>
          </a:gradFill>
          <a:ln/>
        </p:spPr>
        <p:style>
          <a:lnRef idx="0">
            <a:schemeClr val="accent6"/>
          </a:lnRef>
          <a:fillRef idx="1002">
            <a:schemeClr val="lt2"/>
          </a:fillRef>
          <a:effectRef idx="3">
            <a:schemeClr val="accent6"/>
          </a:effectRef>
          <a:fontRef idx="minor">
            <a:schemeClr val="lt1"/>
          </a:fontRef>
        </p:style>
        <p:txBody>
          <a:bodyPr rtlCol="0" anchor="t" anchorCtr="0"/>
          <a:lstStyle/>
          <a:p>
            <a:pPr algn="r"/>
            <a:r>
              <a:rPr lang="da-DK" sz="4000" dirty="0">
                <a:solidFill>
                  <a:schemeClr val="bg2">
                    <a:lumMod val="90000"/>
                  </a:schemeClr>
                </a:solidFill>
              </a:rPr>
              <a:t>Mentalt</a:t>
            </a:r>
          </a:p>
          <a:p>
            <a:pPr algn="r"/>
            <a:r>
              <a:rPr lang="da-DK" dirty="0">
                <a:solidFill>
                  <a:schemeClr val="tx1">
                    <a:lumMod val="65000"/>
                    <a:lumOff val="35000"/>
                  </a:schemeClr>
                </a:solidFill>
              </a:rPr>
              <a:t>Præcisionstræning</a:t>
            </a:r>
          </a:p>
          <a:p>
            <a:pPr algn="r"/>
            <a:r>
              <a:rPr lang="da-DK" dirty="0">
                <a:solidFill>
                  <a:schemeClr val="tx1">
                    <a:lumMod val="65000"/>
                    <a:lumOff val="35000"/>
                  </a:schemeClr>
                </a:solidFill>
              </a:rPr>
              <a:t>DIF: Mental træning</a:t>
            </a:r>
          </a:p>
          <a:p>
            <a:pPr algn="r"/>
            <a:r>
              <a:rPr lang="da-DK" dirty="0">
                <a:solidFill>
                  <a:schemeClr val="tx1">
                    <a:lumMod val="65000"/>
                    <a:lumOff val="35000"/>
                  </a:schemeClr>
                </a:solidFill>
              </a:rPr>
              <a:t>DIF: Koncentration</a:t>
            </a:r>
          </a:p>
          <a:p>
            <a:pPr algn="r"/>
            <a:r>
              <a:rPr lang="da-DK" dirty="0">
                <a:solidFill>
                  <a:schemeClr val="tx1">
                    <a:lumMod val="65000"/>
                    <a:lumOff val="35000"/>
                  </a:schemeClr>
                </a:solidFill>
              </a:rPr>
              <a:t>DIF: Visualisering</a:t>
            </a:r>
          </a:p>
          <a:p>
            <a:pPr algn="r"/>
            <a:r>
              <a:rPr lang="da-DK" dirty="0">
                <a:solidFill>
                  <a:schemeClr val="tx1">
                    <a:lumMod val="65000"/>
                    <a:lumOff val="35000"/>
                  </a:schemeClr>
                </a:solidFill>
              </a:rPr>
              <a:t>DIF: Målsætning</a:t>
            </a:r>
          </a:p>
          <a:p>
            <a:pPr algn="r"/>
            <a:r>
              <a:rPr lang="da-DK" dirty="0">
                <a:solidFill>
                  <a:schemeClr val="tx1">
                    <a:lumMod val="65000"/>
                    <a:lumOff val="35000"/>
                  </a:schemeClr>
                </a:solidFill>
              </a:rPr>
              <a:t>DIF: Selvtillid</a:t>
            </a:r>
            <a:endParaRPr lang="da-DK" sz="4000" dirty="0"/>
          </a:p>
          <a:p>
            <a:pPr algn="r"/>
            <a:r>
              <a:rPr lang="da-DK" dirty="0">
                <a:solidFill>
                  <a:schemeClr val="tx1">
                    <a:lumMod val="65000"/>
                    <a:lumOff val="35000"/>
                  </a:schemeClr>
                </a:solidFill>
              </a:rPr>
              <a:t>DIF: Selvtale</a:t>
            </a:r>
          </a:p>
        </p:txBody>
      </p:sp>
      <p:sp>
        <p:nvSpPr>
          <p:cNvPr id="19" name="Rektangel 18"/>
          <p:cNvSpPr/>
          <p:nvPr/>
        </p:nvSpPr>
        <p:spPr>
          <a:xfrm>
            <a:off x="539552" y="3501008"/>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l="100000" b="100000"/>
            </a:path>
            <a:tileRect t="-100000" r="-100000"/>
          </a:gradFill>
          <a:ln/>
        </p:spPr>
        <p:style>
          <a:lnRef idx="0">
            <a:schemeClr val="accent6"/>
          </a:lnRef>
          <a:fillRef idx="1002">
            <a:schemeClr val="lt2"/>
          </a:fillRef>
          <a:effectRef idx="3">
            <a:schemeClr val="accent6"/>
          </a:effectRef>
          <a:fontRef idx="minor">
            <a:schemeClr val="lt1"/>
          </a:fontRef>
        </p:style>
        <p:txBody>
          <a:bodyPr rtlCol="0" anchor="b" anchorCtr="0"/>
          <a:lstStyle/>
          <a:p>
            <a:r>
              <a:rPr lang="da-DK" dirty="0" err="1">
                <a:solidFill>
                  <a:schemeClr val="tx1">
                    <a:lumMod val="65000"/>
                    <a:lumOff val="35000"/>
                  </a:schemeClr>
                </a:solidFill>
              </a:rPr>
              <a:t>Armsving</a:t>
            </a:r>
            <a:endParaRPr lang="da-DK" dirty="0">
              <a:solidFill>
                <a:schemeClr val="tx1">
                  <a:lumMod val="65000"/>
                  <a:lumOff val="35000"/>
                </a:schemeClr>
              </a:solidFill>
            </a:endParaRPr>
          </a:p>
          <a:p>
            <a:r>
              <a:rPr lang="da-DK" dirty="0">
                <a:solidFill>
                  <a:schemeClr val="tx1">
                    <a:lumMod val="65000"/>
                    <a:lumOff val="35000"/>
                  </a:schemeClr>
                </a:solidFill>
              </a:rPr>
              <a:t>Brug af tape</a:t>
            </a:r>
          </a:p>
          <a:p>
            <a:r>
              <a:rPr lang="da-DK" sz="4000" dirty="0">
                <a:solidFill>
                  <a:schemeClr val="bg2">
                    <a:lumMod val="90000"/>
                  </a:schemeClr>
                </a:solidFill>
              </a:rPr>
              <a:t>Teknisk</a:t>
            </a:r>
            <a:endParaRPr lang="da-DK" sz="4000" dirty="0"/>
          </a:p>
        </p:txBody>
      </p:sp>
      <p:sp>
        <p:nvSpPr>
          <p:cNvPr id="20" name="Rektangel 19"/>
          <p:cNvSpPr/>
          <p:nvPr/>
        </p:nvSpPr>
        <p:spPr>
          <a:xfrm>
            <a:off x="4644008" y="3573016"/>
            <a:ext cx="3960440" cy="2880320"/>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r="100000" b="100000"/>
            </a:path>
            <a:tileRect l="-100000" t="-100000"/>
          </a:gradFill>
          <a:ln/>
        </p:spPr>
        <p:style>
          <a:lnRef idx="0">
            <a:schemeClr val="accent6"/>
          </a:lnRef>
          <a:fillRef idx="1002">
            <a:schemeClr val="lt2"/>
          </a:fillRef>
          <a:effectRef idx="3">
            <a:schemeClr val="accent6"/>
          </a:effectRef>
          <a:fontRef idx="minor">
            <a:schemeClr val="lt1"/>
          </a:fontRef>
        </p:style>
        <p:txBody>
          <a:bodyPr rtlCol="0" anchor="b" anchorCtr="0"/>
          <a:lstStyle/>
          <a:p>
            <a:pPr algn="r"/>
            <a:endParaRPr lang="da-DK" dirty="0">
              <a:solidFill>
                <a:schemeClr val="tx1">
                  <a:lumMod val="65000"/>
                  <a:lumOff val="35000"/>
                </a:schemeClr>
              </a:solidFill>
            </a:endParaRPr>
          </a:p>
          <a:p>
            <a:pPr algn="r"/>
            <a:r>
              <a:rPr lang="da-DK" dirty="0">
                <a:solidFill>
                  <a:schemeClr val="tx1">
                    <a:lumMod val="65000"/>
                    <a:lumOff val="35000"/>
                  </a:schemeClr>
                </a:solidFill>
              </a:rPr>
              <a:t>Kuglelære</a:t>
            </a:r>
          </a:p>
          <a:p>
            <a:pPr algn="r"/>
            <a:r>
              <a:rPr lang="da-DK" dirty="0">
                <a:solidFill>
                  <a:schemeClr val="tx1">
                    <a:lumMod val="65000"/>
                    <a:lumOff val="35000"/>
                  </a:schemeClr>
                </a:solidFill>
              </a:rPr>
              <a:t>Banelæsning</a:t>
            </a:r>
          </a:p>
          <a:p>
            <a:pPr algn="r"/>
            <a:r>
              <a:rPr lang="da-DK" dirty="0">
                <a:solidFill>
                  <a:schemeClr val="tx1">
                    <a:lumMod val="65000"/>
                    <a:lumOff val="35000"/>
                  </a:schemeClr>
                </a:solidFill>
              </a:rPr>
              <a:t>Kuglereaktion</a:t>
            </a:r>
          </a:p>
          <a:p>
            <a:pPr algn="r"/>
            <a:r>
              <a:rPr lang="da-DK" dirty="0">
                <a:solidFill>
                  <a:schemeClr val="tx1">
                    <a:lumMod val="65000"/>
                    <a:lumOff val="35000"/>
                  </a:schemeClr>
                </a:solidFill>
              </a:rPr>
              <a:t>Kuglehastighed</a:t>
            </a:r>
          </a:p>
          <a:p>
            <a:pPr algn="r"/>
            <a:r>
              <a:rPr lang="da-DK" sz="4000" dirty="0">
                <a:solidFill>
                  <a:schemeClr val="bg2">
                    <a:lumMod val="90000"/>
                  </a:schemeClr>
                </a:solidFill>
              </a:rPr>
              <a:t>Taktisk</a:t>
            </a:r>
            <a:endParaRPr lang="da-DK" sz="4000" dirty="0"/>
          </a:p>
        </p:txBody>
      </p:sp>
      <p:sp>
        <p:nvSpPr>
          <p:cNvPr id="22" name="Ellipse 21"/>
          <p:cNvSpPr/>
          <p:nvPr/>
        </p:nvSpPr>
        <p:spPr>
          <a:xfrm>
            <a:off x="2555776" y="1484784"/>
            <a:ext cx="4032448" cy="3888432"/>
          </a:xfrm>
          <a:prstGeom prst="ellipse">
            <a:avLst/>
          </a:prstGeom>
          <a:solidFill>
            <a:schemeClr val="bg2">
              <a:lumMod val="50000"/>
            </a:schemeClr>
          </a:solidFill>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da-DK" sz="4000" dirty="0">
                <a:solidFill>
                  <a:schemeClr val="bg2">
                    <a:lumMod val="90000"/>
                  </a:schemeClr>
                </a:solidFill>
              </a:rPr>
              <a:t>Trænerrollen</a:t>
            </a:r>
          </a:p>
          <a:p>
            <a:pPr algn="ctr"/>
            <a:r>
              <a:rPr lang="da-DK" dirty="0">
                <a:solidFill>
                  <a:schemeClr val="tx1">
                    <a:lumMod val="65000"/>
                    <a:lumOff val="35000"/>
                  </a:schemeClr>
                </a:solidFill>
              </a:rPr>
              <a:t>Spilleranalyse</a:t>
            </a:r>
          </a:p>
          <a:p>
            <a:pPr algn="ctr"/>
            <a:r>
              <a:rPr lang="da-DK" dirty="0">
                <a:solidFill>
                  <a:schemeClr val="tx1">
                    <a:lumMod val="65000"/>
                    <a:lumOff val="35000"/>
                  </a:schemeClr>
                </a:solidFill>
              </a:rPr>
              <a:t>IT i træningen</a:t>
            </a:r>
          </a:p>
          <a:p>
            <a:pPr algn="ctr"/>
            <a:r>
              <a:rPr lang="da-DK" dirty="0">
                <a:solidFill>
                  <a:schemeClr val="tx1">
                    <a:lumMod val="65000"/>
                    <a:lumOff val="35000"/>
                  </a:schemeClr>
                </a:solidFill>
              </a:rPr>
              <a:t>Præsentation og formidling</a:t>
            </a:r>
          </a:p>
          <a:p>
            <a:pPr algn="ctr"/>
            <a:r>
              <a:rPr lang="da-DK" dirty="0">
                <a:solidFill>
                  <a:schemeClr val="tx1">
                    <a:lumMod val="65000"/>
                    <a:lumOff val="35000"/>
                  </a:schemeClr>
                </a:solidFill>
              </a:rPr>
              <a:t>DIF: Træneren som formidler</a:t>
            </a:r>
          </a:p>
          <a:p>
            <a:pPr algn="ctr"/>
            <a:r>
              <a:rPr lang="da-DK" dirty="0">
                <a:solidFill>
                  <a:schemeClr val="tx1">
                    <a:lumMod val="65000"/>
                    <a:lumOff val="35000"/>
                  </a:schemeClr>
                </a:solidFill>
              </a:rPr>
              <a:t>DIF: Trænerroller og –typer</a:t>
            </a:r>
          </a:p>
          <a:p>
            <a:pPr algn="ctr"/>
            <a:r>
              <a:rPr lang="da-DK" dirty="0">
                <a:solidFill>
                  <a:schemeClr val="tx1">
                    <a:lumMod val="65000"/>
                    <a:lumOff val="35000"/>
                  </a:schemeClr>
                </a:solidFill>
              </a:rPr>
              <a:t>DIF: Træningsplanlægning</a:t>
            </a:r>
          </a:p>
          <a:p>
            <a:pPr algn="ctr"/>
            <a:r>
              <a:rPr lang="da-DK" dirty="0">
                <a:solidFill>
                  <a:schemeClr val="tx1">
                    <a:lumMod val="65000"/>
                    <a:lumOff val="35000"/>
                  </a:schemeClr>
                </a:solidFill>
              </a:rPr>
              <a:t>DIF: Coaching og læring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67544" y="1772817"/>
            <a:ext cx="8208912" cy="576063"/>
          </a:xfrm>
        </p:spPr>
        <p:txBody>
          <a:bodyPr>
            <a:normAutofit lnSpcReduction="10000"/>
          </a:bodyPr>
          <a:lstStyle/>
          <a:p>
            <a:pPr algn="ctr">
              <a:buNone/>
            </a:pPr>
            <a:r>
              <a:rPr lang="da-DK" dirty="0"/>
              <a:t>Træner 3</a:t>
            </a:r>
          </a:p>
        </p:txBody>
      </p:sp>
      <p:pic>
        <p:nvPicPr>
          <p:cNvPr id="1026" name="Picture 2"/>
          <p:cNvPicPr>
            <a:picLocks noChangeAspect="1" noChangeArrowheads="1"/>
          </p:cNvPicPr>
          <p:nvPr/>
        </p:nvPicPr>
        <p:blipFill>
          <a:blip r:embed="rId2" cstate="print"/>
          <a:srcRect/>
          <a:stretch>
            <a:fillRect/>
          </a:stretch>
        </p:blipFill>
        <p:spPr bwMode="auto">
          <a:xfrm>
            <a:off x="0" y="-1"/>
            <a:ext cx="9144000" cy="1539619"/>
          </a:xfrm>
          <a:prstGeom prst="rect">
            <a:avLst/>
          </a:prstGeom>
          <a:noFill/>
          <a:ln w="9525">
            <a:noFill/>
            <a:miter lim="800000"/>
            <a:headEnd/>
            <a:tailEnd/>
          </a:ln>
        </p:spPr>
      </p:pic>
      <p:sp>
        <p:nvSpPr>
          <p:cNvPr id="7" name="Pladsholder til indhold 2"/>
          <p:cNvSpPr txBox="1">
            <a:spLocks/>
          </p:cNvSpPr>
          <p:nvPr/>
        </p:nvSpPr>
        <p:spPr>
          <a:xfrm>
            <a:off x="467544" y="2420888"/>
            <a:ext cx="4032448" cy="4176464"/>
          </a:xfrm>
          <a:prstGeom prst="rect">
            <a:avLst/>
          </a:prstGeom>
        </p:spPr>
        <p:txBody>
          <a:bodyPr vert="horz" lIns="91440" tIns="45720" rIns="91440" bIns="45720" rtlCol="0">
            <a:noAutofit/>
          </a:bodyPr>
          <a:lstStyle/>
          <a:p>
            <a:pPr>
              <a:lnSpc>
                <a:spcPct val="80000"/>
              </a:lnSpc>
            </a:pPr>
            <a:r>
              <a:rPr lang="da-DK" dirty="0"/>
              <a:t>Målgruppen er kommende trænere, som ønsker at arbejde med elitespillere på højt plan.</a:t>
            </a:r>
            <a:br>
              <a:rPr lang="da-DK" dirty="0"/>
            </a:br>
            <a:r>
              <a:rPr lang="da-DK" dirty="0"/>
              <a:t>Det er for dig, som gerne vil være med i front, og være med til at præge træningen i forbundet. </a:t>
            </a:r>
            <a:br>
              <a:rPr lang="da-DK" dirty="0"/>
            </a:br>
            <a:endParaRPr lang="da-DK" dirty="0"/>
          </a:p>
          <a:p>
            <a:pPr>
              <a:lnSpc>
                <a:spcPct val="80000"/>
              </a:lnSpc>
            </a:pPr>
            <a:r>
              <a:rPr lang="da-DK" dirty="0"/>
              <a:t>Nøgleordet er </a:t>
            </a:r>
            <a:r>
              <a:rPr lang="da-DK" i="1" dirty="0"/>
              <a:t>optimere</a:t>
            </a:r>
            <a:br>
              <a:rPr lang="da-DK" dirty="0"/>
            </a:br>
            <a:r>
              <a:rPr lang="da-DK" dirty="0"/>
              <a:t> – at udvikle atleterne til at præstere på højt plan.</a:t>
            </a:r>
          </a:p>
          <a:p>
            <a:pPr>
              <a:lnSpc>
                <a:spcPct val="80000"/>
              </a:lnSpc>
            </a:pPr>
            <a:endParaRPr lang="da-DK" dirty="0"/>
          </a:p>
          <a:p>
            <a:pPr>
              <a:lnSpc>
                <a:spcPct val="80000"/>
              </a:lnSpc>
            </a:pPr>
            <a:r>
              <a:rPr lang="da-DK" dirty="0"/>
              <a:t>Dette kursus fokuserer på træning af elitespillere, og indeholder en del kuglelære og forståelse af kuglereaktion. Kurset vil i en vis grad være præget af hvad der anses for vigtigst på eliteplan for tiden, herunder også mission og værdier.</a:t>
            </a:r>
          </a:p>
          <a:p>
            <a:pPr>
              <a:lnSpc>
                <a:spcPct val="80000"/>
              </a:lnSpc>
            </a:pPr>
            <a:endParaRPr lang="da-DK" dirty="0"/>
          </a:p>
        </p:txBody>
      </p:sp>
      <p:sp>
        <p:nvSpPr>
          <p:cNvPr id="8" name="Pladsholder til indhold 2"/>
          <p:cNvSpPr txBox="1">
            <a:spLocks/>
          </p:cNvSpPr>
          <p:nvPr/>
        </p:nvSpPr>
        <p:spPr>
          <a:xfrm>
            <a:off x="4644008" y="2420888"/>
            <a:ext cx="4032448" cy="4176464"/>
          </a:xfrm>
          <a:prstGeom prst="rect">
            <a:avLst/>
          </a:prstGeom>
        </p:spPr>
        <p:txBody>
          <a:bodyPr vert="horz" lIns="91440" tIns="45720" rIns="91440" bIns="45720" rtlCol="0">
            <a:normAutofit/>
          </a:bodyPr>
          <a:lstStyle/>
          <a:p>
            <a:pPr>
              <a:lnSpc>
                <a:spcPct val="80000"/>
              </a:lnSpc>
            </a:pPr>
            <a:r>
              <a:rPr lang="da-DK" dirty="0"/>
              <a:t>Kurset afsluttes med en skriftlig prøve med spørgsmål, som besvares skriftligt.</a:t>
            </a:r>
          </a:p>
          <a:p>
            <a:pPr>
              <a:lnSpc>
                <a:spcPct val="80000"/>
              </a:lnSpc>
            </a:pPr>
            <a:r>
              <a:rPr lang="da-DK" dirty="0"/>
              <a:t>Udfaldet af denne prøve og en vurdering af hjemmeopgaver, som udføres efter kurset, indgår i den samlede vurdering af om der udstedes diplom.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p:cNvSpPr/>
          <p:nvPr/>
        </p:nvSpPr>
        <p:spPr>
          <a:xfrm>
            <a:off x="539552" y="404664"/>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l="100000" t="100000"/>
            </a:path>
            <a:tileRect r="-100000" b="-100000"/>
          </a:gradFill>
          <a:ln/>
        </p:spPr>
        <p:style>
          <a:lnRef idx="0">
            <a:schemeClr val="accent6"/>
          </a:lnRef>
          <a:fillRef idx="1002">
            <a:schemeClr val="lt2"/>
          </a:fillRef>
          <a:effectRef idx="3">
            <a:schemeClr val="accent6"/>
          </a:effectRef>
          <a:fontRef idx="minor">
            <a:schemeClr val="lt1"/>
          </a:fontRef>
        </p:style>
        <p:txBody>
          <a:bodyPr rtlCol="0" anchor="t" anchorCtr="0"/>
          <a:lstStyle/>
          <a:p>
            <a:r>
              <a:rPr lang="da-DK" sz="4000" dirty="0">
                <a:solidFill>
                  <a:schemeClr val="bg2">
                    <a:lumMod val="90000"/>
                  </a:schemeClr>
                </a:solidFill>
              </a:rPr>
              <a:t>Fysisk</a:t>
            </a:r>
          </a:p>
          <a:p>
            <a:r>
              <a:rPr lang="da-DK" dirty="0">
                <a:solidFill>
                  <a:schemeClr val="tx1">
                    <a:lumMod val="65000"/>
                    <a:lumOff val="35000"/>
                  </a:schemeClr>
                </a:solidFill>
              </a:rPr>
              <a:t>Bowlingskader</a:t>
            </a:r>
          </a:p>
        </p:txBody>
      </p:sp>
      <p:sp>
        <p:nvSpPr>
          <p:cNvPr id="18" name="Rektangel 17"/>
          <p:cNvSpPr/>
          <p:nvPr/>
        </p:nvSpPr>
        <p:spPr>
          <a:xfrm>
            <a:off x="4644008" y="404664"/>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t="100000" r="100000"/>
            </a:path>
            <a:tileRect l="-100000" b="-100000"/>
          </a:gradFill>
          <a:ln/>
        </p:spPr>
        <p:style>
          <a:lnRef idx="0">
            <a:schemeClr val="accent6"/>
          </a:lnRef>
          <a:fillRef idx="1002">
            <a:schemeClr val="lt2"/>
          </a:fillRef>
          <a:effectRef idx="3">
            <a:schemeClr val="accent6"/>
          </a:effectRef>
          <a:fontRef idx="minor">
            <a:schemeClr val="lt1"/>
          </a:fontRef>
        </p:style>
        <p:txBody>
          <a:bodyPr rtlCol="0" anchor="t" anchorCtr="0"/>
          <a:lstStyle/>
          <a:p>
            <a:pPr algn="r"/>
            <a:r>
              <a:rPr lang="da-DK" sz="4000" dirty="0">
                <a:solidFill>
                  <a:schemeClr val="bg2">
                    <a:lumMod val="90000"/>
                  </a:schemeClr>
                </a:solidFill>
              </a:rPr>
              <a:t>Mentalt</a:t>
            </a:r>
          </a:p>
        </p:txBody>
      </p:sp>
      <p:sp>
        <p:nvSpPr>
          <p:cNvPr id="19" name="Rektangel 18"/>
          <p:cNvSpPr/>
          <p:nvPr/>
        </p:nvSpPr>
        <p:spPr>
          <a:xfrm>
            <a:off x="539552" y="3501008"/>
            <a:ext cx="3960440" cy="2952328"/>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l="100000" b="100000"/>
            </a:path>
            <a:tileRect t="-100000" r="-100000"/>
          </a:gradFill>
          <a:ln/>
        </p:spPr>
        <p:style>
          <a:lnRef idx="0">
            <a:schemeClr val="accent6"/>
          </a:lnRef>
          <a:fillRef idx="1002">
            <a:schemeClr val="lt2"/>
          </a:fillRef>
          <a:effectRef idx="3">
            <a:schemeClr val="accent6"/>
          </a:effectRef>
          <a:fontRef idx="minor">
            <a:schemeClr val="lt1"/>
          </a:fontRef>
        </p:style>
        <p:txBody>
          <a:bodyPr rtlCol="0" anchor="b" anchorCtr="0"/>
          <a:lstStyle/>
          <a:p>
            <a:r>
              <a:rPr lang="da-DK" sz="2000" dirty="0">
                <a:solidFill>
                  <a:schemeClr val="tx1">
                    <a:lumMod val="65000"/>
                    <a:lumOff val="35000"/>
                  </a:schemeClr>
                </a:solidFill>
              </a:rPr>
              <a:t>Fodarbejde og sving</a:t>
            </a:r>
          </a:p>
          <a:p>
            <a:r>
              <a:rPr lang="da-DK" sz="4000" dirty="0">
                <a:solidFill>
                  <a:schemeClr val="bg2">
                    <a:lumMod val="90000"/>
                  </a:schemeClr>
                </a:solidFill>
              </a:rPr>
              <a:t>Teknisk</a:t>
            </a:r>
            <a:endParaRPr lang="da-DK" sz="4000" dirty="0"/>
          </a:p>
        </p:txBody>
      </p:sp>
      <p:sp>
        <p:nvSpPr>
          <p:cNvPr id="20" name="Rektangel 19"/>
          <p:cNvSpPr/>
          <p:nvPr/>
        </p:nvSpPr>
        <p:spPr>
          <a:xfrm>
            <a:off x="4644008" y="3573016"/>
            <a:ext cx="3960440" cy="2880320"/>
          </a:xfrm>
          <a:prstGeom prst="rect">
            <a:avLst/>
          </a:prstGeom>
          <a:gradFill flip="none" rotWithShape="1">
            <a:gsLst>
              <a:gs pos="0">
                <a:schemeClr val="lt2">
                  <a:tint val="40000"/>
                  <a:satMod val="350000"/>
                </a:schemeClr>
              </a:gs>
              <a:gs pos="40000">
                <a:schemeClr val="lt2">
                  <a:tint val="45000"/>
                  <a:shade val="99000"/>
                  <a:satMod val="350000"/>
                </a:schemeClr>
              </a:gs>
              <a:gs pos="100000">
                <a:schemeClr val="lt2">
                  <a:shade val="20000"/>
                  <a:satMod val="255000"/>
                </a:schemeClr>
              </a:gs>
            </a:gsLst>
            <a:path path="circle">
              <a:fillToRect r="100000" b="100000"/>
            </a:path>
            <a:tileRect l="-100000" t="-100000"/>
          </a:gradFill>
          <a:ln/>
        </p:spPr>
        <p:style>
          <a:lnRef idx="0">
            <a:schemeClr val="accent6"/>
          </a:lnRef>
          <a:fillRef idx="1002">
            <a:schemeClr val="lt2"/>
          </a:fillRef>
          <a:effectRef idx="3">
            <a:schemeClr val="accent6"/>
          </a:effectRef>
          <a:fontRef idx="minor">
            <a:schemeClr val="lt1"/>
          </a:fontRef>
        </p:style>
        <p:txBody>
          <a:bodyPr rtlCol="0" anchor="b" anchorCtr="0"/>
          <a:lstStyle/>
          <a:p>
            <a:pPr algn="r"/>
            <a:r>
              <a:rPr lang="da-DK" dirty="0">
                <a:solidFill>
                  <a:schemeClr val="tx1">
                    <a:lumMod val="65000"/>
                    <a:lumOff val="35000"/>
                  </a:schemeClr>
                </a:solidFill>
              </a:rPr>
              <a:t>Kuglelære</a:t>
            </a:r>
          </a:p>
          <a:p>
            <a:pPr algn="r"/>
            <a:r>
              <a:rPr lang="da-DK" dirty="0">
                <a:solidFill>
                  <a:schemeClr val="tx1">
                    <a:lumMod val="65000"/>
                    <a:lumOff val="35000"/>
                  </a:schemeClr>
                </a:solidFill>
              </a:rPr>
              <a:t>Keglefaldet</a:t>
            </a:r>
          </a:p>
          <a:p>
            <a:pPr algn="r"/>
            <a:r>
              <a:rPr lang="da-DK" dirty="0">
                <a:solidFill>
                  <a:schemeClr val="tx1">
                    <a:lumMod val="65000"/>
                    <a:lumOff val="35000"/>
                  </a:schemeClr>
                </a:solidFill>
              </a:rPr>
              <a:t>Brug af tape</a:t>
            </a:r>
          </a:p>
          <a:p>
            <a:pPr algn="r"/>
            <a:r>
              <a:rPr lang="da-DK" dirty="0">
                <a:solidFill>
                  <a:schemeClr val="tx1">
                    <a:lumMod val="65000"/>
                    <a:lumOff val="35000"/>
                  </a:schemeClr>
                </a:solidFill>
              </a:rPr>
              <a:t>Kuglearsenal</a:t>
            </a:r>
          </a:p>
          <a:p>
            <a:pPr algn="r"/>
            <a:r>
              <a:rPr lang="da-DK" dirty="0">
                <a:solidFill>
                  <a:schemeClr val="tx1">
                    <a:lumMod val="65000"/>
                    <a:lumOff val="35000"/>
                  </a:schemeClr>
                </a:solidFill>
              </a:rPr>
              <a:t>Kuglereaktion</a:t>
            </a:r>
          </a:p>
          <a:p>
            <a:pPr algn="r"/>
            <a:r>
              <a:rPr lang="da-DK" sz="4000" dirty="0">
                <a:solidFill>
                  <a:schemeClr val="bg2">
                    <a:lumMod val="90000"/>
                  </a:schemeClr>
                </a:solidFill>
              </a:rPr>
              <a:t>Taktisk</a:t>
            </a:r>
            <a:endParaRPr lang="da-DK" sz="4000" dirty="0"/>
          </a:p>
        </p:txBody>
      </p:sp>
      <p:sp>
        <p:nvSpPr>
          <p:cNvPr id="22" name="Ellipse 21"/>
          <p:cNvSpPr/>
          <p:nvPr/>
        </p:nvSpPr>
        <p:spPr>
          <a:xfrm>
            <a:off x="2555776" y="1484784"/>
            <a:ext cx="4032448" cy="3888432"/>
          </a:xfrm>
          <a:prstGeom prst="ellipse">
            <a:avLst/>
          </a:prstGeom>
          <a:solidFill>
            <a:schemeClr val="bg2">
              <a:lumMod val="50000"/>
            </a:schemeClr>
          </a:solidFill>
        </p:spPr>
        <p:style>
          <a:lnRef idx="0">
            <a:schemeClr val="accent6"/>
          </a:lnRef>
          <a:fillRef idx="3">
            <a:schemeClr val="accent6"/>
          </a:fillRef>
          <a:effectRef idx="3">
            <a:schemeClr val="accent6"/>
          </a:effectRef>
          <a:fontRef idx="minor">
            <a:schemeClr val="lt1"/>
          </a:fontRef>
        </p:style>
        <p:txBody>
          <a:bodyPr wrap="none" lIns="0" rIns="0" rtlCol="0" anchor="ctr"/>
          <a:lstStyle/>
          <a:p>
            <a:pPr algn="ctr"/>
            <a:r>
              <a:rPr lang="da-DK" sz="4000" dirty="0">
                <a:solidFill>
                  <a:schemeClr val="bg2">
                    <a:lumMod val="90000"/>
                  </a:schemeClr>
                </a:solidFill>
              </a:rPr>
              <a:t>Trænerrollen</a:t>
            </a:r>
          </a:p>
          <a:p>
            <a:pPr algn="ctr"/>
            <a:r>
              <a:rPr lang="da-DK" dirty="0">
                <a:solidFill>
                  <a:schemeClr val="tx1">
                    <a:lumMod val="65000"/>
                    <a:lumOff val="35000"/>
                  </a:schemeClr>
                </a:solidFill>
              </a:rPr>
              <a:t>Motivation</a:t>
            </a:r>
          </a:p>
          <a:p>
            <a:pPr algn="ctr"/>
            <a:r>
              <a:rPr lang="da-DK" dirty="0">
                <a:solidFill>
                  <a:schemeClr val="tx1">
                    <a:lumMod val="65000"/>
                    <a:lumOff val="35000"/>
                  </a:schemeClr>
                </a:solidFill>
              </a:rPr>
              <a:t>Mission og værdier</a:t>
            </a:r>
          </a:p>
          <a:p>
            <a:pPr algn="ctr"/>
            <a:r>
              <a:rPr lang="da-DK" dirty="0">
                <a:solidFill>
                  <a:schemeClr val="tx1">
                    <a:lumMod val="65000"/>
                    <a:lumOff val="35000"/>
                  </a:schemeClr>
                </a:solidFill>
              </a:rPr>
              <a:t>Refleksion over trænerrollen</a:t>
            </a:r>
          </a:p>
          <a:p>
            <a:pPr algn="ctr"/>
            <a:r>
              <a:rPr lang="da-DK" dirty="0">
                <a:solidFill>
                  <a:schemeClr val="tx1">
                    <a:lumMod val="65000"/>
                    <a:lumOff val="35000"/>
                  </a:schemeClr>
                </a:solidFill>
              </a:rPr>
              <a:t>Kommunikation og samarbejde</a:t>
            </a:r>
          </a:p>
          <a:p>
            <a:pPr algn="ctr"/>
            <a:r>
              <a:rPr lang="da-DK" dirty="0">
                <a:solidFill>
                  <a:schemeClr val="tx1">
                    <a:lumMod val="65000"/>
                    <a:lumOff val="35000"/>
                  </a:schemeClr>
                </a:solidFill>
              </a:rPr>
              <a:t>Selvtillid og selvværd</a:t>
            </a:r>
          </a:p>
          <a:p>
            <a:pPr algn="ctr"/>
            <a:r>
              <a:rPr lang="da-DK" dirty="0">
                <a:solidFill>
                  <a:schemeClr val="tx1">
                    <a:lumMod val="65000"/>
                    <a:lumOff val="35000"/>
                  </a:schemeClr>
                </a:solidFill>
              </a:rPr>
              <a:t>Personlighedstyper</a:t>
            </a:r>
          </a:p>
          <a:p>
            <a:pPr algn="ctr"/>
            <a:r>
              <a:rPr lang="da-DK" dirty="0">
                <a:solidFill>
                  <a:schemeClr val="tx1">
                    <a:lumMod val="65000"/>
                    <a:lumOff val="35000"/>
                  </a:schemeClr>
                </a:solidFill>
              </a:rPr>
              <a:t>Kropssprog</a:t>
            </a:r>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679</Words>
  <Application>Microsoft Office PowerPoint</Application>
  <PresentationFormat>Skærmshow (4:3)</PresentationFormat>
  <Paragraphs>126</Paragraphs>
  <Slides>8</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8</vt:i4>
      </vt:variant>
    </vt:vector>
  </HeadingPairs>
  <TitlesOfParts>
    <vt:vector size="11" baseType="lpstr">
      <vt:lpstr>Arial</vt:lpstr>
      <vt:lpstr>Calibri</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Madsen</dc:creator>
  <cp:lastModifiedBy>Nils Jensen</cp:lastModifiedBy>
  <cp:revision>36</cp:revision>
  <dcterms:created xsi:type="dcterms:W3CDTF">2018-05-11T15:08:46Z</dcterms:created>
  <dcterms:modified xsi:type="dcterms:W3CDTF">2018-07-10T08:11:44Z</dcterms:modified>
</cp:coreProperties>
</file>